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3" r:id="rId3"/>
    <p:sldId id="272" r:id="rId4"/>
    <p:sldId id="274" r:id="rId5"/>
    <p:sldId id="275" r:id="rId6"/>
    <p:sldId id="279" r:id="rId7"/>
    <p:sldId id="280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9" autoAdjust="0"/>
  </p:normalViewPr>
  <p:slideViewPr>
    <p:cSldViewPr snapToGrid="0" showGuides="1">
      <p:cViewPr varScale="1">
        <p:scale>
          <a:sx n="56" d="100"/>
          <a:sy n="56" d="100"/>
        </p:scale>
        <p:origin x="10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5BF5-2B4B-45A6-BF2F-03E45A1993FF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C6CB0-B80F-49E9-911E-C9A4D31BD6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7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2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3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80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8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75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05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BF15-6528-4F8B-9E2D-6D10BA5D2E65}" type="datetimeFigureOut">
              <a:rPr lang="fr-FR" smtClean="0"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65BF-2DCA-4861-8AE4-0A5662FAA6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6254" y="168930"/>
            <a:ext cx="27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Cycle menstruel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3DF35-9B29-D3BE-1D98-327111CF6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" y="669079"/>
            <a:ext cx="10351032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62" y="1760980"/>
            <a:ext cx="7858921" cy="4778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5933" y="307475"/>
            <a:ext cx="27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Cycle ovarien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6633" y="865907"/>
            <a:ext cx="1031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002060"/>
                </a:solidFill>
              </a:rPr>
              <a:t>Observation d’une coupe d’un ovaire pour dégager les transformations qui se répètent de manière cyclique au niveau des ovaires:</a:t>
            </a:r>
          </a:p>
        </p:txBody>
      </p:sp>
    </p:spTree>
    <p:extLst>
      <p:ext uri="{BB962C8B-B14F-4D97-AF65-F5344CB8AC3E}">
        <p14:creationId xmlns:p14="http://schemas.microsoft.com/office/powerpoint/2010/main" val="247105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818" y="4495800"/>
            <a:ext cx="11859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</a:rPr>
              <a:t>Le cycle ovarien se compose de deux phases encadrant l'ovulation:</a:t>
            </a:r>
          </a:p>
          <a:p>
            <a:pPr marL="342900" indent="-342900" algn="ctr"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Phase folliculaire.</a:t>
            </a:r>
          </a:p>
          <a:p>
            <a:pPr marL="342900" indent="-342900" algn="ctr"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Phase lutéale.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930" y="292499"/>
            <a:ext cx="27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Cycle ovarien</a:t>
            </a:r>
          </a:p>
        </p:txBody>
      </p:sp>
      <p:pic>
        <p:nvPicPr>
          <p:cNvPr id="7" name="Picture 12" descr="cycle-ovarien | Actus soutien sco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7" y="962818"/>
            <a:ext cx="11284520" cy="31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0849" y="59038"/>
            <a:ext cx="27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Cycle utérin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3582" y="552932"/>
            <a:ext cx="1031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Observation de coupes de la muqueuse utérine pour dégager les transformations qui se répètent de manière cyclique au niveau de l’utérus: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77" y="1567332"/>
            <a:ext cx="7362423" cy="4226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B83FF-BF62-D807-2C9F-BBBC35C3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231"/>
            <a:ext cx="4502381" cy="29465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E9F35A-A39B-19F7-A94E-A21EBD9820BD}"/>
              </a:ext>
            </a:extLst>
          </p:cNvPr>
          <p:cNvGrpSpPr/>
          <p:nvPr/>
        </p:nvGrpSpPr>
        <p:grpSpPr>
          <a:xfrm>
            <a:off x="1850834" y="3216925"/>
            <a:ext cx="3294043" cy="495760"/>
            <a:chOff x="1850834" y="3216925"/>
            <a:chExt cx="3294043" cy="49576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A6228-73ED-9A4E-F12F-E8B3DE45CB1B}"/>
                </a:ext>
              </a:extLst>
            </p:cNvPr>
            <p:cNvSpPr/>
            <p:nvPr/>
          </p:nvSpPr>
          <p:spPr>
            <a:xfrm>
              <a:off x="1850834" y="3316078"/>
              <a:ext cx="396607" cy="396607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01C1E16-2BC0-447C-D343-8A631D9A1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7441" y="3216925"/>
              <a:ext cx="2897436" cy="27817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C76BFA-2712-0CB1-6182-1CC4A1349438}"/>
              </a:ext>
            </a:extLst>
          </p:cNvPr>
          <p:cNvGrpSpPr/>
          <p:nvPr/>
        </p:nvGrpSpPr>
        <p:grpSpPr>
          <a:xfrm>
            <a:off x="1850834" y="4098275"/>
            <a:ext cx="3294043" cy="771180"/>
            <a:chOff x="1850834" y="4098275"/>
            <a:chExt cx="3294043" cy="7711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C4FD02-E304-B9C5-872D-26A49B5D2383}"/>
                </a:ext>
              </a:extLst>
            </p:cNvPr>
            <p:cNvSpPr/>
            <p:nvPr/>
          </p:nvSpPr>
          <p:spPr>
            <a:xfrm>
              <a:off x="1850834" y="4098275"/>
              <a:ext cx="286438" cy="25338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55CC97-A8A8-EF6B-B60D-EB26480C66DF}"/>
                </a:ext>
              </a:extLst>
            </p:cNvPr>
            <p:cNvCxnSpPr/>
            <p:nvPr/>
          </p:nvCxnSpPr>
          <p:spPr>
            <a:xfrm>
              <a:off x="2137272" y="4351663"/>
              <a:ext cx="3007605" cy="51779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2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507" y="5123815"/>
            <a:ext cx="11859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Le cycle utérin se compose de deux phases encadrant l'ovulation:</a:t>
            </a:r>
          </a:p>
          <a:p>
            <a:pPr marL="342900" indent="-342900" algn="ctr"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Phase pré- ovulatoire.</a:t>
            </a:r>
          </a:p>
          <a:p>
            <a:pPr marL="342900" indent="-342900" algn="ctr"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Phase post- ovulatoire.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930" y="292499"/>
            <a:ext cx="279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Cycle utérin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25" y="938830"/>
            <a:ext cx="76676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9668D1-1F3F-6DA2-1ACF-06918DAA4083}"/>
              </a:ext>
            </a:extLst>
          </p:cNvPr>
          <p:cNvSpPr txBox="1"/>
          <p:nvPr/>
        </p:nvSpPr>
        <p:spPr>
          <a:xfrm>
            <a:off x="2564176" y="464540"/>
            <a:ext cx="6097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se r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rant aux connaissances étudiées</a:t>
            </a:r>
            <a:r>
              <a:rPr lang="fr-FR" sz="20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gender le sch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éma ci-dessous et lui donner un titre.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53700-3C25-5C66-A54D-152991AC7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45" y="1302512"/>
            <a:ext cx="6513723" cy="539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60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6D599-D3DE-259E-95F6-E5694AC9BEA4}"/>
              </a:ext>
            </a:extLst>
          </p:cNvPr>
          <p:cNvSpPr txBox="1"/>
          <p:nvPr/>
        </p:nvSpPr>
        <p:spPr>
          <a:xfrm>
            <a:off x="649995" y="294381"/>
            <a:ext cx="10608785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Parmi les schémas ci-dessous (A à F), indiquer ceux qui correspondent à la phase lutéinique (phase post-ovulatoire) et ceux qui correspondent à la phase folliculaire (phase pré-ovulatoire) d’un cycle sexuel normal d’une femme. Justifier la réponse pour chaque schéma.</a:t>
            </a: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E7BCE-0795-F913-961E-37004A56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4" y="1580921"/>
            <a:ext cx="10145466" cy="369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2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344" y="952711"/>
            <a:ext cx="103354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Une femme enceinte s’interroge à propos de la date à laquelle a eu lieu la fécondation à l’origine de sa grossesse. Elle a l’habitude de noter sur un calendrier les dates de ses règles.    	</a:t>
            </a:r>
            <a:endParaRPr lang="en-US" sz="200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0" y="1752930"/>
            <a:ext cx="7539572" cy="2263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6018" y="429491"/>
            <a:ext cx="4070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Exercice – cycle menstruel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6018" y="4225636"/>
            <a:ext cx="10231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>
                <a:solidFill>
                  <a:srgbClr val="002060"/>
                </a:solidFill>
              </a:rPr>
              <a:t>a. Les cycles de cette femme sont-ils réguliers ? Justifier la réponse. 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b. Indiquer à quelle date elle aura ses prochaines règles.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c. Préciser la date de l’ovulation au cours du mois de février.  Justifier la réponse.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d. Le couple a eu des rapports sexuels les jours suivants 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     7 février, 13 février et 20 février.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    Déterminer parmi ces trois dates laquelle est à l’origine de la grossesse de cette femme. </a:t>
            </a:r>
            <a:endParaRPr lang="en-US" sz="2000" dirty="0">
              <a:solidFill>
                <a:srgbClr val="002060"/>
              </a:solidFill>
            </a:endParaRPr>
          </a:p>
          <a:p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F2FE4C-1587-5679-8401-144E63C20FC2}"/>
              </a:ext>
            </a:extLst>
          </p:cNvPr>
          <p:cNvSpPr txBox="1"/>
          <p:nvPr/>
        </p:nvSpPr>
        <p:spPr>
          <a:xfrm>
            <a:off x="736529" y="891593"/>
            <a:ext cx="10231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lphaLcPeriod"/>
            </a:pPr>
            <a:r>
              <a:rPr lang="fr-FR" sz="2000" dirty="0">
                <a:solidFill>
                  <a:srgbClr val="002060"/>
                </a:solidFill>
              </a:rPr>
              <a:t>Les cycles de cette femme sont-ils réguliers ? Justifier la réponse.</a:t>
            </a: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Les cycles de cette femme sont réguliers car ils ont une même durée de 28 jours. </a:t>
            </a: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(le cycle s’étale du premier jour des règles jusqu’à la veille des règles prochaines) 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b. Indiquer à quelle date elle aura ses prochaines règles.</a:t>
            </a: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29 février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c. Préciser la date de l’ovulation au cours du mois de février.  Justifier la réponse.</a:t>
            </a: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Puisque la durée de la phase lutéale est toujours constante de 14 jours, on recule 14 jours du 29 février et la date de l’ovulation sera le 14 février.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fr-FR" sz="2000" dirty="0">
                <a:solidFill>
                  <a:srgbClr val="002060"/>
                </a:solidFill>
              </a:rPr>
              <a:t>d. Le couple a eu des rapports sexuels les jours suivants 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     7 février, 13 février et 20 février.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    Déterminer parmi ces trois dates laquelle est à l’origine de la grossesse de cette femme.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fr-FR" sz="2000" dirty="0">
                <a:solidFill>
                  <a:srgbClr val="002060"/>
                </a:solidFill>
              </a:rPr>
              <a:t>Le rapport sexuel du 13 février est à l’origine de la grossesse de cette femme puisque l’ovulation a lieu le 14 février et les spermatozoïdes survivent jusqu’à 3 jours dans les voies génitales de la femme. Mais pour le 7 février et le 20 février l’ovule et </a:t>
            </a:r>
            <a:r>
              <a:rPr lang="fr-FR" sz="2000">
                <a:solidFill>
                  <a:srgbClr val="002060"/>
                </a:solidFill>
              </a:rPr>
              <a:t>le spermatozoïde </a:t>
            </a:r>
            <a:r>
              <a:rPr lang="fr-FR" sz="2000" dirty="0">
                <a:solidFill>
                  <a:srgbClr val="002060"/>
                </a:solidFill>
              </a:rPr>
              <a:t>ne se rencontrent pas. </a:t>
            </a:r>
          </a:p>
        </p:txBody>
      </p:sp>
    </p:spTree>
    <p:extLst>
      <p:ext uri="{BB962C8B-B14F-4D97-AF65-F5344CB8AC3E}">
        <p14:creationId xmlns:p14="http://schemas.microsoft.com/office/powerpoint/2010/main" val="37681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480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 Fattouh</dc:creator>
  <cp:lastModifiedBy>Admin</cp:lastModifiedBy>
  <cp:revision>150</cp:revision>
  <dcterms:created xsi:type="dcterms:W3CDTF">2020-10-08T07:27:12Z</dcterms:created>
  <dcterms:modified xsi:type="dcterms:W3CDTF">2024-11-10T16:23:01Z</dcterms:modified>
</cp:coreProperties>
</file>